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81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FA608F-9990-46D5-807C-AC3613974B9D}" type="datetimeFigureOut">
              <a:rPr lang="es-ES"/>
              <a:pPr>
                <a:defRPr/>
              </a:pPr>
              <a:t>09/03/2017</a:t>
            </a:fld>
            <a:endParaRPr lang="es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s-E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EE315A-7DF2-482C-A96C-62EDFC5206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EE315A-7DF2-482C-A96C-62EDFC5206A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ED861-83D5-4674-AE65-1C3BFC294966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9510-BCBE-475F-BA1B-1E8485C2FD9B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5116-159B-486E-9EEE-0F1C191D232B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43B9-249A-40F8-9A78-1460DAE51DA9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907FE-B1D8-4BA4-9CBA-2A96197DDA90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E34E-E821-4E74-8AD7-EDE447DE3B44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0297F-3429-450E-8A0E-3263F380DEBE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92E1-1A36-4914-B542-15EED349B809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E8BB-1DFB-4531-8F1D-78A7BA4F6C90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0F40-260F-4EFF-992D-1D10886E4012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E7FB-A764-4787-8DA5-D54A8CFF119B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Cliquez pour modifier les styles du texte du masque</a:t>
            </a:r>
          </a:p>
          <a:p>
            <a:pPr lvl="1"/>
            <a:r>
              <a:rPr lang="fr-FR" altLang="es-ES" smtClean="0"/>
              <a:t>Deuxième niveau</a:t>
            </a:r>
          </a:p>
          <a:p>
            <a:pPr lvl="2"/>
            <a:r>
              <a:rPr lang="fr-FR" altLang="es-ES" smtClean="0"/>
              <a:t>Troisième niveau</a:t>
            </a:r>
          </a:p>
          <a:p>
            <a:pPr lvl="3"/>
            <a:r>
              <a:rPr lang="fr-FR" altLang="es-ES" smtClean="0"/>
              <a:t>Quatrième niveau</a:t>
            </a:r>
          </a:p>
          <a:p>
            <a:pPr lvl="4"/>
            <a:r>
              <a:rPr lang="fr-FR" altLang="es-E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s-ES" smtClean="0"/>
              <a:t>ENCLAVAMIENTOS POR TRANSFERENCIA DE LLAVE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D9F22A0-E05F-45B9-8072-4E952193744A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trayvou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cinto\OneDrive\M&#250;sica\Succotash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servtrayvou.com/" TargetMode="Externa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trayvou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servtrayvou.com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ervtrayvou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1600" y="2204864"/>
            <a:ext cx="6850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b="1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ENCLAVAMIENTOS POR TRANSFERENCIA DE LLAVE</a:t>
            </a:r>
          </a:p>
        </p:txBody>
      </p:sp>
      <p:pic>
        <p:nvPicPr>
          <p:cNvPr id="2051" name="Picture 5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4664"/>
            <a:ext cx="1439862" cy="14398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9 Imagen" descr="logoconwe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05064"/>
            <a:ext cx="3240360" cy="1497846"/>
          </a:xfrm>
          <a:prstGeom prst="rect">
            <a:avLst/>
          </a:prstGeom>
        </p:spPr>
      </p:pic>
      <p:pic>
        <p:nvPicPr>
          <p:cNvPr id="20" name="Succota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48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PRECIPITADOR ELECTROSTÁTICO</a:t>
            </a:r>
          </a:p>
        </p:txBody>
      </p:sp>
      <p:pic>
        <p:nvPicPr>
          <p:cNvPr id="11267" name="Picture 5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268" name="10 Imagen" descr="LOGO 2016 TRANSPAREN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3"/>
          <p:cNvCxnSpPr/>
          <p:nvPr/>
        </p:nvCxnSpPr>
        <p:spPr>
          <a:xfrm>
            <a:off x="3203575" y="6597650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8438" y="1341438"/>
            <a:ext cx="36861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1628775"/>
            <a:ext cx="1562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3789363"/>
            <a:ext cx="1495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268413"/>
            <a:ext cx="3486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2276475"/>
            <a:ext cx="6492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5157788"/>
            <a:ext cx="6492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9" descr="CLEECO - CLEETANCH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375" y="1531938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CLEECO - CLEETANCH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550" y="4725988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CLEECO - CLEETANCH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613" y="4724400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LEECO - CLEETANCH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724400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CLEECO - CLEETANCH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2550" y="4703763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CLEECO - CLEETANCH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657600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 descr="CLEECO - CLEETANCH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950" y="4949825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87388" y="5386388"/>
            <a:ext cx="606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zh-CN" sz="90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Unit 1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238250" y="5386388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zh-CN" sz="900" b="1">
                <a:solidFill>
                  <a:schemeClr val="accent2"/>
                </a:solidFill>
                <a:ea typeface="宋体" pitchFamily="2" charset="-122"/>
                <a:cs typeface="Arial" charset="0"/>
              </a:rPr>
              <a:t>AND</a:t>
            </a:r>
            <a:endParaRPr lang="en-GB" altLang="zh-CN" sz="900">
              <a:solidFill>
                <a:schemeClr val="accent2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692275" y="537368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zh-CN" sz="100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Unit</a:t>
            </a:r>
            <a:r>
              <a:rPr lang="en-GB" altLang="zh-CN" sz="900">
                <a:solidFill>
                  <a:schemeClr val="accent2"/>
                </a:solidFill>
                <a:ea typeface="宋体" pitchFamily="2" charset="-122"/>
                <a:cs typeface="Arial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  <p:transition advTm="30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2.96296E-6 C -0.00243 0.01088 -0.00399 0.03958 -0.00417 0.06527 C -0.00434 0.09097 -0.00504 0.10162 -0.00278 0.15416 C -0.00052 0.20671 0.00712 0.3331 0.00972 0.3800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7.40741E-7 C 0.00156 0.02269 0.04028 0.09051 0.01979 0.13611 C -0.00087 0.18171 -0.08125 0.24861 -0.12604 0.27315 C -0.17083 0.29769 -0.21424 0.29815 -0.24913 0.2831 C -0.28403 0.26806 -0.31736 0.20394 -0.33524 0.1831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8.51852E-6 C -0.02117 -0.15209 -0.04235 -0.30394 -0.0486 -0.3629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L -0.0316 -0.37802 " pathEditMode="relative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0799 -0.38866 " pathEditMode="relative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481 -0.351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PRECIPITADOR ELECTROSTÁTICO</a:t>
            </a:r>
          </a:p>
        </p:txBody>
      </p:sp>
      <p:pic>
        <p:nvPicPr>
          <p:cNvPr id="12291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292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981075"/>
            <a:ext cx="73787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4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PRECIPITADOR ELECTROSTÁTICO</a:t>
            </a:r>
          </a:p>
        </p:txBody>
      </p:sp>
      <p:pic>
        <p:nvPicPr>
          <p:cNvPr id="13315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316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769938"/>
            <a:ext cx="5256212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SILOS</a:t>
            </a:r>
          </a:p>
        </p:txBody>
      </p:sp>
      <p:pic>
        <p:nvPicPr>
          <p:cNvPr id="14339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340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ZoneTexte 3"/>
          <p:cNvSpPr txBox="1">
            <a:spLocks noChangeArrowheads="1"/>
          </p:cNvSpPr>
          <p:nvPr/>
        </p:nvSpPr>
        <p:spPr bwMode="auto">
          <a:xfrm>
            <a:off x="250825" y="1484313"/>
            <a:ext cx="43942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200"/>
              <a:t>Los silos son un lugar de almacenamiento para cementos, mezclas, correctores,... etc ...</a:t>
            </a:r>
          </a:p>
          <a:p>
            <a:pPr algn="just" eaLnBrk="1" hangingPunct="1"/>
            <a:endParaRPr lang="es-ES" sz="1200"/>
          </a:p>
          <a:p>
            <a:pPr algn="just" eaLnBrk="1" hangingPunct="1"/>
            <a:r>
              <a:rPr lang="es-ES" sz="1200"/>
              <a:t>Es donde hay más riesgo de dañar, no a las personas, si no a las mercancías almacenadas, debido a un error en la descarga de un camión en el silo incorrecto.</a:t>
            </a:r>
          </a:p>
          <a:p>
            <a:pPr algn="just" eaLnBrk="1" hangingPunct="1"/>
            <a:endParaRPr lang="es-ES" sz="1200"/>
          </a:p>
          <a:p>
            <a:pPr algn="just" eaLnBrk="1" hangingPunct="1"/>
            <a:r>
              <a:rPr lang="es-ES" sz="1200"/>
              <a:t>Por ejemplo, un camión que viene con arena descargarlo en silo para margas.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Sin olvidar que un operador también puede resultar herido al acceder a un silo vacío de una puerta superior y caer abajo,(no habitual pero posible).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Para asegurarnos de un error de 0 en la descarga en silos, recomendamos el tubo de conexión (RGV) equipado con un cerrojo de perno. Este RGV se instala en el extremo superior de los silos y sólo se puede conectar al accesorio del camión con la llave consignada para ese silo.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La lleve consignada se entrega cuando el camión llega al almacén. Puede ser administrado manualmente por el supervisor del almacén o por SKM (Smart Key Manager) en caso de gran cantidad de silos y materias primas. El SKM funciona a través de una interfaz web y RfiD.</a:t>
            </a:r>
          </a:p>
        </p:txBody>
      </p:sp>
      <p:pic>
        <p:nvPicPr>
          <p:cNvPr id="14342" name="Imag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2565400"/>
            <a:ext cx="3629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1125538"/>
            <a:ext cx="14414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45125"/>
            <a:ext cx="166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1"/>
          <p:cNvCxnSpPr/>
          <p:nvPr/>
        </p:nvCxnSpPr>
        <p:spPr>
          <a:xfrm flipV="1">
            <a:off x="5364163" y="4797425"/>
            <a:ext cx="403225" cy="574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3"/>
          <p:cNvCxnSpPr/>
          <p:nvPr/>
        </p:nvCxnSpPr>
        <p:spPr>
          <a:xfrm flipH="1" flipV="1">
            <a:off x="6875463" y="4724400"/>
            <a:ext cx="792162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ZoneTexte 14"/>
          <p:cNvSpPr txBox="1">
            <a:spLocks noChangeArrowheads="1"/>
          </p:cNvSpPr>
          <p:nvPr/>
        </p:nvSpPr>
        <p:spPr bwMode="auto">
          <a:xfrm>
            <a:off x="6227763" y="5876925"/>
            <a:ext cx="550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/>
              <a:t>Ó</a:t>
            </a:r>
          </a:p>
        </p:txBody>
      </p:sp>
      <p:pic>
        <p:nvPicPr>
          <p:cNvPr id="14348" name="Imag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620713"/>
            <a:ext cx="15843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age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9875" y="5224463"/>
            <a:ext cx="2524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73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71600" y="2204864"/>
            <a:ext cx="6850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zh-CN" sz="3600" b="1" kern="0" smtClean="0">
                <a:solidFill>
                  <a:schemeClr val="accent2"/>
                </a:solidFill>
                <a:ea typeface="宋体" panose="02010600030101010101" pitchFamily="2" charset="-122"/>
              </a:rPr>
              <a:t>Más</a:t>
            </a:r>
            <a:r>
              <a:rPr lang="es-ES" altLang="zh-CN" sz="3600" b="1" kern="0" smtClean="0">
                <a:solidFill>
                  <a:schemeClr val="accent2"/>
                </a:solidFill>
                <a:ea typeface="宋体" panose="02010600030101010101" pitchFamily="2" charset="-122"/>
              </a:rPr>
              <a:t> información </a:t>
            </a:r>
            <a:r>
              <a:rPr lang="es-ES" altLang="zh-CN" sz="3600" b="1" kern="0" smtClean="0">
                <a:solidFill>
                  <a:schemeClr val="accent2"/>
                </a:solidFill>
                <a:ea typeface="宋体" panose="02010600030101010101" pitchFamily="2" charset="-122"/>
              </a:rPr>
              <a:t>en…</a:t>
            </a:r>
            <a:endParaRPr lang="es-ES" altLang="zh-CN" sz="3600" b="1" kern="0" smtClean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pic>
        <p:nvPicPr>
          <p:cNvPr id="2051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4664"/>
            <a:ext cx="1439862" cy="14398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9 Imagen" descr="logocon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05064"/>
            <a:ext cx="3240360" cy="1497846"/>
          </a:xfrm>
          <a:prstGeom prst="rect">
            <a:avLst/>
          </a:prstGeom>
        </p:spPr>
      </p:pic>
    </p:spTree>
  </p:cSld>
  <p:clrMapOvr>
    <a:masterClrMapping/>
  </p:clrMapOvr>
  <p:transition advTm="14657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68500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INDUSTRIA DEL CEMENTO</a:t>
            </a:r>
          </a:p>
        </p:txBody>
      </p:sp>
      <p:pic>
        <p:nvPicPr>
          <p:cNvPr id="3075" name="Picture 5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6" name="ZoneTexte 7"/>
          <p:cNvSpPr txBox="1">
            <a:spLocks noChangeArrowheads="1"/>
          </p:cNvSpPr>
          <p:nvPr/>
        </p:nvSpPr>
        <p:spPr bwMode="auto">
          <a:xfrm>
            <a:off x="2411413" y="5805488"/>
            <a:ext cx="645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b="1">
                <a:solidFill>
                  <a:schemeClr val="bg1"/>
                </a:solidFill>
              </a:rPr>
              <a:t>Diagrama general desde la extracción a la expedición</a:t>
            </a:r>
          </a:p>
        </p:txBody>
      </p:sp>
      <p:sp>
        <p:nvSpPr>
          <p:cNvPr id="3077" name="ZoneTexte 8"/>
          <p:cNvSpPr txBox="1"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200" dirty="0"/>
              <a:t>La siguiente presentación tiene recomendaciones para mejorar los procesos de seguridad basados en una instalación tipo. </a:t>
            </a:r>
          </a:p>
          <a:p>
            <a:pPr algn="ctr" eaLnBrk="1" hangingPunct="1"/>
            <a:r>
              <a:rPr lang="es-ES" sz="1200" dirty="0"/>
              <a:t>La lista no es exhaustiva y está diseñada para ayudarle a encontrar nuevas ideas en el proceso específico de la empresa.</a:t>
            </a:r>
          </a:p>
        </p:txBody>
      </p:sp>
      <p:pic>
        <p:nvPicPr>
          <p:cNvPr id="3078" name="10 Imagen" descr="LOGO 2016 TRANSPAREN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7 Imagen" descr="CEMENT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1341438"/>
            <a:ext cx="61690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73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75914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68500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CANTERA</a:t>
            </a:r>
          </a:p>
        </p:txBody>
      </p:sp>
      <p:pic>
        <p:nvPicPr>
          <p:cNvPr id="4100" name="Picture 5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2411413" y="5805488"/>
            <a:ext cx="645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b="1">
                <a:solidFill>
                  <a:schemeClr val="bg1"/>
                </a:solidFill>
              </a:rPr>
              <a:t>Diagrama general desde la extracción a la expedición</a:t>
            </a:r>
          </a:p>
        </p:txBody>
      </p:sp>
      <p:pic>
        <p:nvPicPr>
          <p:cNvPr id="4102" name="10 Imagen" descr="LOGO 2016 TRANSPAREN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ag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221163"/>
            <a:ext cx="16764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ag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941888"/>
            <a:ext cx="7794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Imag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4437063"/>
            <a:ext cx="21209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0"/>
          <p:cNvCxnSpPr/>
          <p:nvPr/>
        </p:nvCxnSpPr>
        <p:spPr>
          <a:xfrm flipV="1">
            <a:off x="1763713" y="5373688"/>
            <a:ext cx="1655762" cy="1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2"/>
          <p:cNvCxnSpPr>
            <a:endCxn id="13" idx="1"/>
          </p:cNvCxnSpPr>
          <p:nvPr/>
        </p:nvCxnSpPr>
        <p:spPr>
          <a:xfrm>
            <a:off x="4932363" y="5445125"/>
            <a:ext cx="187166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ZoneTexte 13"/>
          <p:cNvSpPr txBox="1">
            <a:spLocks noChangeArrowheads="1"/>
          </p:cNvSpPr>
          <p:nvPr/>
        </p:nvSpPr>
        <p:spPr bwMode="auto">
          <a:xfrm>
            <a:off x="395288" y="6489700"/>
            <a:ext cx="849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/>
              <a:t>NSOP15			           KEY		                         SOL85</a:t>
            </a:r>
          </a:p>
        </p:txBody>
      </p:sp>
      <p:sp>
        <p:nvSpPr>
          <p:cNvPr id="4109" name="ZoneTexte 15"/>
          <p:cNvSpPr txBox="1">
            <a:spLocks noChangeArrowheads="1"/>
          </p:cNvSpPr>
          <p:nvPr/>
        </p:nvSpPr>
        <p:spPr bwMode="auto">
          <a:xfrm>
            <a:off x="250825" y="1125538"/>
            <a:ext cx="8424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200"/>
              <a:t>Después de la extracción, las materias primas (piedra caliza, margas, yesos, ...), primero se trituran y luego se trasladan para realizar las mezcla en crudo.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Tenemos que asegurarnos que, mientras se realizan trabajos de mantenimiento en esta etapa de trituracion, todas las máquinas en movimiento están detenidas y aseguradas.</a:t>
            </a:r>
          </a:p>
        </p:txBody>
      </p:sp>
      <p:sp>
        <p:nvSpPr>
          <p:cNvPr id="4110" name="ZoneTexte 15"/>
          <p:cNvSpPr txBox="1">
            <a:spLocks noChangeArrowheads="1"/>
          </p:cNvSpPr>
          <p:nvPr/>
        </p:nvSpPr>
        <p:spPr bwMode="auto">
          <a:xfrm>
            <a:off x="3563938" y="2276475"/>
            <a:ext cx="511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200"/>
              <a:t>Debido a un entorno muy polvoriento, los equipos ideales son un </a:t>
            </a:r>
            <a:r>
              <a:rPr lang="es-ES" sz="1200" b="1"/>
              <a:t>NSOP15</a:t>
            </a:r>
            <a:r>
              <a:rPr lang="es-ES" sz="1200"/>
              <a:t> con tapa antipolvo en el control del motor y </a:t>
            </a:r>
            <a:r>
              <a:rPr lang="es-ES" sz="1200" b="1"/>
              <a:t>SOL85</a:t>
            </a:r>
            <a:r>
              <a:rPr lang="es-ES" sz="1200"/>
              <a:t> (o CK para cadena) con tapa antipolvo y llaves herméticas.</a:t>
            </a:r>
          </a:p>
        </p:txBody>
      </p:sp>
    </p:spTree>
  </p:cSld>
  <p:clrMapOvr>
    <a:masterClrMapping/>
  </p:clrMapOvr>
  <p:transition advTm="2012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68500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TOLVAS</a:t>
            </a:r>
          </a:p>
        </p:txBody>
      </p:sp>
      <p:pic>
        <p:nvPicPr>
          <p:cNvPr id="5123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124" name="ZoneTexte 7"/>
          <p:cNvSpPr txBox="1">
            <a:spLocks noChangeArrowheads="1"/>
          </p:cNvSpPr>
          <p:nvPr/>
        </p:nvSpPr>
        <p:spPr bwMode="auto">
          <a:xfrm>
            <a:off x="2411413" y="5805488"/>
            <a:ext cx="645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b="1">
                <a:solidFill>
                  <a:schemeClr val="bg1"/>
                </a:solidFill>
              </a:rPr>
              <a:t>Diagrama general desde la extracción a la expedición</a:t>
            </a:r>
          </a:p>
        </p:txBody>
      </p:sp>
      <p:pic>
        <p:nvPicPr>
          <p:cNvPr id="5125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ZoneTexte 4"/>
          <p:cNvSpPr txBox="1">
            <a:spLocks noChangeArrowheads="1"/>
          </p:cNvSpPr>
          <p:nvPr/>
        </p:nvSpPr>
        <p:spPr bwMode="auto">
          <a:xfrm>
            <a:off x="395288" y="2276475"/>
            <a:ext cx="4897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200"/>
              <a:t>Cuando un camión viene a descargar, la máquina tiene que estar bloqueada para evitar cualquier riesgo de accidentes, controlando todas las puertas de acceso y apagando el circuito eléctrico a la máquina gracias a un bloqueo giratorio 2º/2C.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Debido al ambiente polvoriento y estando implementado fuera, el bloqueo rotatorio debe estar en un recinto.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En cuanto a las cerraduras de la puerta de acceso, colocaremos las estrías de cable del área directamente al pestillo de la cerradura. Para liberar el strecher, insertar la llave y bloquear en la cerradura, ahora se puede abrir el pestillo, de ahí el strecher.</a:t>
            </a:r>
          </a:p>
          <a:p>
            <a:pPr algn="just" eaLnBrk="1" hangingPunct="1"/>
            <a:r>
              <a:rPr lang="es-ES" sz="1200"/>
              <a:t> </a:t>
            </a:r>
          </a:p>
        </p:txBody>
      </p:sp>
      <p:pic>
        <p:nvPicPr>
          <p:cNvPr id="5127" name="Imag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133600"/>
            <a:ext cx="2457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ZoneTexte 6"/>
          <p:cNvSpPr txBox="1">
            <a:spLocks noChangeArrowheads="1"/>
          </p:cNvSpPr>
          <p:nvPr/>
        </p:nvSpPr>
        <p:spPr bwMode="auto">
          <a:xfrm>
            <a:off x="8108950" y="2997200"/>
            <a:ext cx="927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/>
              <a:t>RTK</a:t>
            </a:r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endParaRPr lang="es-ES"/>
          </a:p>
          <a:p>
            <a:pPr eaLnBrk="1" hangingPunct="1"/>
            <a:r>
              <a:rPr lang="es-ES"/>
              <a:t>S0L85</a:t>
            </a:r>
          </a:p>
        </p:txBody>
      </p:sp>
    </p:spTree>
  </p:cSld>
  <p:clrMapOvr>
    <a:masterClrMapping/>
  </p:clrMapOvr>
  <p:transition advTm="150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ELEVADORES</a:t>
            </a:r>
          </a:p>
        </p:txBody>
      </p:sp>
      <p:pic>
        <p:nvPicPr>
          <p:cNvPr id="6147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148" name="ZoneTexte 7"/>
          <p:cNvSpPr txBox="1">
            <a:spLocks noChangeArrowheads="1"/>
          </p:cNvSpPr>
          <p:nvPr/>
        </p:nvSpPr>
        <p:spPr bwMode="auto">
          <a:xfrm>
            <a:off x="2411413" y="5805488"/>
            <a:ext cx="645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b="1">
                <a:solidFill>
                  <a:schemeClr val="bg1"/>
                </a:solidFill>
              </a:rPr>
              <a:t>Diagrama general desde la extracción a la expedición</a:t>
            </a:r>
          </a:p>
        </p:txBody>
      </p:sp>
      <p:pic>
        <p:nvPicPr>
          <p:cNvPr id="6149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ZoneTexte 5"/>
          <p:cNvSpPr txBox="1">
            <a:spLocks noChangeArrowheads="1"/>
          </p:cNvSpPr>
          <p:nvPr/>
        </p:nvSpPr>
        <p:spPr bwMode="auto">
          <a:xfrm>
            <a:off x="179388" y="1125538"/>
            <a:ext cx="52562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200"/>
              <a:t>Cuando las materias primas están listas para ser procesadas, son trasladadas a la zona de producción a través de transportadores y elevadores.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En caso de mantenimiento en esos equipos "en movimiento", se deberá implementar un proceso de seguridad para evitar lesiones.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Recomendamos conectar toda la fuente de alimentación a las puertas de acceso.</a:t>
            </a:r>
          </a:p>
          <a:p>
            <a:pPr algn="just" eaLnBrk="1" hangingPunct="1"/>
            <a:r>
              <a:rPr lang="es-ES" sz="1200"/>
              <a:t>En el circuito de alimentación se instalará un primer cerrojo con una llave normalmente atrapada. Cerrar el circuito liberará esa clave.</a:t>
            </a:r>
          </a:p>
          <a:p>
            <a:pPr algn="just" eaLnBrk="1" hangingPunct="1"/>
            <a:r>
              <a:rPr lang="es-ES" sz="1200"/>
              <a:t/>
            </a:r>
            <a:br>
              <a:rPr lang="es-ES" sz="1200"/>
            </a:br>
            <a:r>
              <a:rPr lang="es-ES" sz="1200"/>
              <a:t>Ahora es posible entrar en el área peligrosa de la puerta inferior del elevador de cangilones a través de un bloqueo de acceso con llave personal.</a:t>
            </a:r>
          </a:p>
        </p:txBody>
      </p:sp>
      <p:pic>
        <p:nvPicPr>
          <p:cNvPr id="6151" name="Imag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773238"/>
            <a:ext cx="3524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437063"/>
            <a:ext cx="876776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ZoneTexte 8"/>
          <p:cNvSpPr txBox="1">
            <a:spLocks noChangeArrowheads="1"/>
          </p:cNvSpPr>
          <p:nvPr/>
        </p:nvSpPr>
        <p:spPr bwMode="auto">
          <a:xfrm>
            <a:off x="1403350" y="4149725"/>
            <a:ext cx="590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200"/>
              <a:t>Si usted tiene varias puertas de acceso, se recomienda una caja de intercambio :</a:t>
            </a:r>
          </a:p>
        </p:txBody>
      </p:sp>
      <p:sp>
        <p:nvSpPr>
          <p:cNvPr id="6154" name="13 CuadroTexto"/>
          <p:cNvSpPr txBox="1">
            <a:spLocks noChangeArrowheads="1"/>
          </p:cNvSpPr>
          <p:nvPr/>
        </p:nvSpPr>
        <p:spPr bwMode="auto">
          <a:xfrm>
            <a:off x="5364163" y="1557338"/>
            <a:ext cx="1584325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b="1"/>
              <a:t>Seccionador del elevador de cangilones</a:t>
            </a:r>
          </a:p>
        </p:txBody>
      </p:sp>
      <p:sp>
        <p:nvSpPr>
          <p:cNvPr id="6155" name="14 CuadroTexto"/>
          <p:cNvSpPr txBox="1">
            <a:spLocks noChangeArrowheads="1"/>
          </p:cNvSpPr>
          <p:nvPr/>
        </p:nvSpPr>
        <p:spPr bwMode="auto">
          <a:xfrm>
            <a:off x="7596188" y="1844675"/>
            <a:ext cx="129698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b="1"/>
              <a:t>Puerta inferior</a:t>
            </a:r>
          </a:p>
        </p:txBody>
      </p:sp>
      <p:sp>
        <p:nvSpPr>
          <p:cNvPr id="6156" name="15 CuadroTexto"/>
          <p:cNvSpPr txBox="1">
            <a:spLocks noChangeArrowheads="1"/>
          </p:cNvSpPr>
          <p:nvPr/>
        </p:nvSpPr>
        <p:spPr bwMode="auto">
          <a:xfrm>
            <a:off x="5724525" y="6088063"/>
            <a:ext cx="1511300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/>
              <a:t>Cerradura de puerta con consignación</a:t>
            </a:r>
            <a:br>
              <a:rPr lang="es-ES" sz="1100"/>
            </a:br>
            <a:r>
              <a:rPr lang="es-ES" sz="1100"/>
              <a:t>Llave una cerradura para cada puerta</a:t>
            </a:r>
            <a:endParaRPr lang="es-ES" sz="1100" b="1"/>
          </a:p>
        </p:txBody>
      </p:sp>
      <p:sp>
        <p:nvSpPr>
          <p:cNvPr id="6157" name="16 CuadroTexto"/>
          <p:cNvSpPr txBox="1">
            <a:spLocks noChangeArrowheads="1"/>
          </p:cNvSpPr>
          <p:nvPr/>
        </p:nvSpPr>
        <p:spPr bwMode="auto">
          <a:xfrm>
            <a:off x="0" y="6092825"/>
            <a:ext cx="1944688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b="1"/>
              <a:t>IVC</a:t>
            </a:r>
          </a:p>
          <a:p>
            <a:pPr algn="ctr"/>
            <a:r>
              <a:rPr lang="es-ES" sz="1100"/>
              <a:t>Interruptor de alimentación local para los motores</a:t>
            </a:r>
            <a:endParaRPr lang="es-ES" sz="1100" b="1"/>
          </a:p>
        </p:txBody>
      </p:sp>
      <p:sp>
        <p:nvSpPr>
          <p:cNvPr id="6158" name="17 CuadroTexto"/>
          <p:cNvSpPr txBox="1">
            <a:spLocks noChangeArrowheads="1"/>
          </p:cNvSpPr>
          <p:nvPr/>
        </p:nvSpPr>
        <p:spPr bwMode="auto">
          <a:xfrm>
            <a:off x="1692275" y="5229225"/>
            <a:ext cx="1295400" cy="1108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b="1"/>
              <a:t>Llave estándar</a:t>
            </a:r>
            <a:r>
              <a:rPr lang="es-ES" sz="1100"/>
              <a:t/>
            </a:r>
            <a:br>
              <a:rPr lang="es-ES" sz="1100"/>
            </a:br>
            <a:r>
              <a:rPr lang="es-ES" sz="1100"/>
              <a:t>Llave maestra código A1</a:t>
            </a:r>
            <a:br>
              <a:rPr lang="es-ES" sz="1100"/>
            </a:br>
            <a:r>
              <a:rPr lang="es-ES" sz="1100"/>
              <a:t>Procedente del circuito de potencia</a:t>
            </a:r>
            <a:endParaRPr lang="es-ES" sz="1100" b="1"/>
          </a:p>
        </p:txBody>
      </p:sp>
      <p:sp>
        <p:nvSpPr>
          <p:cNvPr id="6159" name="20 CuadroTexto"/>
          <p:cNvSpPr txBox="1">
            <a:spLocks noChangeArrowheads="1"/>
          </p:cNvSpPr>
          <p:nvPr/>
        </p:nvSpPr>
        <p:spPr bwMode="auto">
          <a:xfrm>
            <a:off x="2627313" y="6427788"/>
            <a:ext cx="1584325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/>
              <a:t>Caja de cambio de llaves</a:t>
            </a:r>
            <a:endParaRPr lang="es-ES" sz="1100" b="1"/>
          </a:p>
        </p:txBody>
      </p:sp>
      <p:sp>
        <p:nvSpPr>
          <p:cNvPr id="6160" name="22 CuadroTexto"/>
          <p:cNvSpPr txBox="1">
            <a:spLocks noChangeArrowheads="1"/>
          </p:cNvSpPr>
          <p:nvPr/>
        </p:nvSpPr>
        <p:spPr bwMode="auto">
          <a:xfrm>
            <a:off x="4500563" y="5805488"/>
            <a:ext cx="1295400" cy="938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b="1"/>
              <a:t>Llave estándar</a:t>
            </a:r>
            <a:r>
              <a:rPr lang="es-ES" sz="1100"/>
              <a:t/>
            </a:r>
            <a:br>
              <a:rPr lang="es-ES" sz="1100"/>
            </a:br>
            <a:r>
              <a:rPr lang="es-ES" sz="1100"/>
              <a:t>Llaves de puertas B</a:t>
            </a:r>
          </a:p>
          <a:p>
            <a:pPr algn="ctr"/>
            <a:r>
              <a:rPr lang="es-ES" sz="1100"/>
              <a:t>Llevar a cada una de las puertas</a:t>
            </a:r>
            <a:endParaRPr lang="es-ES" sz="1100" b="1"/>
          </a:p>
        </p:txBody>
      </p:sp>
      <p:sp>
        <p:nvSpPr>
          <p:cNvPr id="6161" name="24 CuadroTexto"/>
          <p:cNvSpPr txBox="1">
            <a:spLocks noChangeArrowheads="1"/>
          </p:cNvSpPr>
          <p:nvPr/>
        </p:nvSpPr>
        <p:spPr bwMode="auto">
          <a:xfrm>
            <a:off x="7164388" y="5805488"/>
            <a:ext cx="1800225" cy="938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b="1"/>
              <a:t>Llave estándar</a:t>
            </a:r>
            <a:r>
              <a:rPr lang="es-ES" sz="1100"/>
              <a:t/>
            </a:r>
            <a:br>
              <a:rPr lang="es-ES" sz="1100"/>
            </a:br>
            <a:r>
              <a:rPr lang="es-ES" sz="1100"/>
              <a:t>Las llaves de consignación liberadas al cerrar de nuevo cada puerta</a:t>
            </a:r>
          </a:p>
        </p:txBody>
      </p:sp>
    </p:spTree>
  </p:cSld>
  <p:clrMapOvr>
    <a:masterClrMapping/>
  </p:clrMapOvr>
  <p:transition advTm="294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MONTACARGAS</a:t>
            </a:r>
          </a:p>
        </p:txBody>
      </p:sp>
      <p:pic>
        <p:nvPicPr>
          <p:cNvPr id="7171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2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773238"/>
            <a:ext cx="2390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652963"/>
            <a:ext cx="2438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652963"/>
            <a:ext cx="2733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26 Rectángulo"/>
          <p:cNvSpPr>
            <a:spLocks noChangeArrowheads="1"/>
          </p:cNvSpPr>
          <p:nvPr/>
        </p:nvSpPr>
        <p:spPr bwMode="auto">
          <a:xfrm>
            <a:off x="323850" y="1125538"/>
            <a:ext cx="5903913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/>
              <a:t>En las áreas del montacargas, el acceso debe ser autorizado una vez y sólo cuando:</a:t>
            </a:r>
          </a:p>
          <a:p>
            <a:pPr algn="just"/>
            <a:r>
              <a:rPr lang="es-ES" sz="1400"/>
              <a:t/>
            </a:r>
            <a:br>
              <a:rPr lang="es-ES" sz="1400"/>
            </a:br>
            <a:r>
              <a:rPr lang="es-ES" sz="1400"/>
              <a:t>- El operador ha desactivado el interruptor gracias a un bloqueo de perno que bloquea el interruptor en posición de apagado.</a:t>
            </a:r>
          </a:p>
          <a:p>
            <a:pPr algn="just"/>
            <a:r>
              <a:rPr lang="es-ES" sz="1400"/>
              <a:t/>
            </a:r>
            <a:br>
              <a:rPr lang="es-ES" sz="1400"/>
            </a:br>
            <a:r>
              <a:rPr lang="es-ES" sz="1400"/>
              <a:t>- El operador ha bloqueado la protección contra caídas del montacargas. Esto se puede bloquear con una cerradura de perno estándar NX0P15.</a:t>
            </a:r>
          </a:p>
          <a:p>
            <a:pPr algn="just"/>
            <a:r>
              <a:rPr lang="es-ES" sz="1400"/>
              <a:t/>
            </a:r>
            <a:br>
              <a:rPr lang="es-ES" sz="1400"/>
            </a:br>
            <a:r>
              <a:rPr lang="es-ES" sz="1400"/>
              <a:t>Si ambas condiciones se cumplen, el operador retiene 2 llaves para abrir las puertas del montacargas donde hay una cerradura de 3 entradas: Se insertan 2 llaves de las cerraduras vacías y se saca una llave, como una llave personal que el operador debe llevar consigo para entrar para evitar atraparse en el montacargas</a:t>
            </a:r>
          </a:p>
          <a:p>
            <a:pPr algn="just"/>
            <a:endParaRPr lang="es-ES" sz="1400"/>
          </a:p>
        </p:txBody>
      </p:sp>
    </p:spTree>
  </p:cSld>
  <p:clrMapOvr>
    <a:masterClrMapping/>
  </p:clrMapOvr>
  <p:transition advTm="250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TRITURADORAS</a:t>
            </a:r>
          </a:p>
        </p:txBody>
      </p:sp>
      <p:pic>
        <p:nvPicPr>
          <p:cNvPr id="8195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196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26 Rectángulo"/>
          <p:cNvSpPr>
            <a:spLocks noChangeArrowheads="1"/>
          </p:cNvSpPr>
          <p:nvPr/>
        </p:nvSpPr>
        <p:spPr bwMode="auto">
          <a:xfrm>
            <a:off x="323850" y="1125538"/>
            <a:ext cx="51847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/>
              <a:t>Las trituradoras se utilizan para romper grandes bloques extraídos de la cantera en tamaños más pequeños.</a:t>
            </a:r>
          </a:p>
          <a:p>
            <a:pPr algn="just"/>
            <a:r>
              <a:rPr lang="es-ES" sz="1200"/>
              <a:t/>
            </a:r>
            <a:br>
              <a:rPr lang="es-ES" sz="1200"/>
            </a:br>
            <a:r>
              <a:rPr lang="es-ES" sz="1200"/>
              <a:t>El principal riesgo aquí es entrar en la máquina (por ejemplo, una roca está bloqueando un elemento) mientras está en funcionamiento. Esto puede poner en peligro la vida.</a:t>
            </a:r>
          </a:p>
          <a:p>
            <a:pPr algn="just"/>
            <a:r>
              <a:rPr lang="es-ES" sz="1200"/>
              <a:t/>
            </a:r>
            <a:br>
              <a:rPr lang="es-ES" sz="1200"/>
            </a:br>
            <a:r>
              <a:rPr lang="es-ES" sz="1200"/>
              <a:t>Nuestra recomendación de seguridad es sencilla, fácil de implementar, evite el cableado alrededor de la trituradora y lo conecta al alimentador:</a:t>
            </a:r>
          </a:p>
          <a:p>
            <a:pPr algn="just"/>
            <a:r>
              <a:rPr lang="es-ES" sz="1200"/>
              <a:t/>
            </a:r>
            <a:br>
              <a:rPr lang="es-ES" sz="1200"/>
            </a:br>
            <a:r>
              <a:rPr lang="es-ES" sz="1200"/>
              <a:t>Una cerradura de perno (NS0P15) está bloqueando el interruptor mientras la trituradora está en funcionamiento. Al girar la llave y extender el perno, se bloqueará el interruptor en posición de apagado.</a:t>
            </a:r>
          </a:p>
          <a:p>
            <a:pPr algn="just"/>
            <a:r>
              <a:rPr lang="es-ES" sz="1200"/>
              <a:t/>
            </a:r>
            <a:br>
              <a:rPr lang="es-ES" sz="1200"/>
            </a:br>
            <a:r>
              <a:rPr lang="es-ES" sz="1200"/>
              <a:t>Alternativamente, puede utilizar un bloqueo electromecánico con tempo en un recinto (PERTK),</a:t>
            </a:r>
          </a:p>
          <a:p>
            <a:pPr algn="just"/>
            <a:r>
              <a:rPr lang="es-ES" sz="1200"/>
              <a:t/>
            </a:r>
            <a:br>
              <a:rPr lang="es-ES" sz="1200"/>
            </a:br>
            <a:r>
              <a:rPr lang="es-ES" sz="1200"/>
              <a:t>Esa llave libre se transfiere a una llave de cadena o cerradura de bloqueo de acceso (S0LCK o S0L85) para abrir la puerta sin ningún tipo de peligro.</a:t>
            </a:r>
          </a:p>
        </p:txBody>
      </p:sp>
      <p:pic>
        <p:nvPicPr>
          <p:cNvPr id="8198" name="Imag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941888"/>
            <a:ext cx="15970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Imag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797425"/>
            <a:ext cx="1517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ZoneTexte 8"/>
          <p:cNvSpPr txBox="1">
            <a:spLocks noChangeArrowheads="1"/>
          </p:cNvSpPr>
          <p:nvPr/>
        </p:nvSpPr>
        <p:spPr bwMode="auto">
          <a:xfrm>
            <a:off x="369888" y="6380163"/>
            <a:ext cx="521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/>
              <a:t>NS0P15	       or	    PERTK	      S0LCK</a:t>
            </a:r>
          </a:p>
        </p:txBody>
      </p:sp>
      <p:cxnSp>
        <p:nvCxnSpPr>
          <p:cNvPr id="12" name="Connecteur droit avec flèche 13"/>
          <p:cNvCxnSpPr/>
          <p:nvPr/>
        </p:nvCxnSpPr>
        <p:spPr>
          <a:xfrm>
            <a:off x="3203575" y="6597650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Image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941888"/>
            <a:ext cx="1250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Imag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2276475"/>
            <a:ext cx="17811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Image 1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46750" y="4076700"/>
            <a:ext cx="3397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Image 1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7763" y="981075"/>
            <a:ext cx="2009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3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MEZCLADORES</a:t>
            </a:r>
          </a:p>
        </p:txBody>
      </p:sp>
      <p:pic>
        <p:nvPicPr>
          <p:cNvPr id="9219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220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3"/>
          <p:cNvCxnSpPr/>
          <p:nvPr/>
        </p:nvCxnSpPr>
        <p:spPr>
          <a:xfrm>
            <a:off x="3203575" y="6597650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ZoneTexte 3"/>
          <p:cNvSpPr txBox="1">
            <a:spLocks noChangeArrowheads="1"/>
          </p:cNvSpPr>
          <p:nvPr/>
        </p:nvSpPr>
        <p:spPr bwMode="auto">
          <a:xfrm>
            <a:off x="539750" y="1484313"/>
            <a:ext cx="33115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sz="1400"/>
              <a:t>El acceso a las mezcladoras en una planta de dosificación para operaciones de limpieza o mantenimiento, seguirá más o menos el mismo proceso de seguridad que las trituradoras:</a:t>
            </a:r>
          </a:p>
          <a:p>
            <a:pPr algn="just" eaLnBrk="1" hangingPunct="1"/>
            <a:r>
              <a:rPr lang="es-ES" sz="1400"/>
              <a:t> </a:t>
            </a:r>
            <a:br>
              <a:rPr lang="es-ES" sz="1400"/>
            </a:br>
            <a:r>
              <a:rPr lang="es-ES" sz="1400"/>
              <a:t>Control de la fuente de alimentación del mezclador asegurándose de que está apagado antes de entrar en la puerta o puerta de acceso.</a:t>
            </a:r>
          </a:p>
          <a:p>
            <a:pPr algn="just" eaLnBrk="1" hangingPunct="1"/>
            <a:r>
              <a:rPr lang="es-ES" sz="1400"/>
              <a:t/>
            </a:r>
            <a:br>
              <a:rPr lang="es-ES" sz="1400"/>
            </a:br>
            <a:r>
              <a:rPr lang="es-ES" sz="1400"/>
              <a:t/>
            </a:r>
            <a:br>
              <a:rPr lang="es-ES" sz="1400"/>
            </a:br>
            <a:r>
              <a:rPr lang="es-ES" sz="1400"/>
              <a:t>Corte de la alimentación a través de un bloqueo de pernos (NX0P15) para liberar una llave y transferirla al bloqueo de acceso.</a:t>
            </a:r>
          </a:p>
          <a:p>
            <a:pPr algn="just" eaLnBrk="1" hangingPunct="1"/>
            <a:r>
              <a:rPr lang="es-ES" sz="1400"/>
              <a:t> </a:t>
            </a:r>
            <a:br>
              <a:rPr lang="es-ES" sz="1400"/>
            </a:br>
            <a:r>
              <a:rPr lang="es-ES" sz="1400"/>
              <a:t>En caso de múltiples puertas de acceso, la llave de la NX0P15 primero irá a una caja de intercambio (TMEC) para liberar una cierta cantidad de llaves.</a:t>
            </a:r>
          </a:p>
          <a:p>
            <a:pPr algn="just" eaLnBrk="1" hangingPunct="1"/>
            <a:endParaRPr lang="es-ES" sz="1200"/>
          </a:p>
        </p:txBody>
      </p:sp>
      <p:pic>
        <p:nvPicPr>
          <p:cNvPr id="9223" name="Imag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797425"/>
            <a:ext cx="20161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Imag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2997200"/>
            <a:ext cx="1914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Imag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196975"/>
            <a:ext cx="307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avec flèche 8"/>
          <p:cNvCxnSpPr/>
          <p:nvPr/>
        </p:nvCxnSpPr>
        <p:spPr>
          <a:xfrm>
            <a:off x="5076825" y="3141663"/>
            <a:ext cx="0" cy="158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12"/>
          <p:cNvCxnSpPr/>
          <p:nvPr/>
        </p:nvCxnSpPr>
        <p:spPr>
          <a:xfrm rot="16200000" flipH="1">
            <a:off x="6804025" y="2060576"/>
            <a:ext cx="1728787" cy="5762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Imag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4724400"/>
            <a:ext cx="6477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ZoneTexte 15"/>
          <p:cNvSpPr txBox="1">
            <a:spLocks noChangeArrowheads="1"/>
          </p:cNvSpPr>
          <p:nvPr/>
        </p:nvSpPr>
        <p:spPr bwMode="auto">
          <a:xfrm>
            <a:off x="5364163" y="3068638"/>
            <a:ext cx="106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/>
              <a:t>NX0P15</a:t>
            </a:r>
          </a:p>
        </p:txBody>
      </p:sp>
      <p:sp>
        <p:nvSpPr>
          <p:cNvPr id="9230" name="ZoneTexte 16"/>
          <p:cNvSpPr txBox="1">
            <a:spLocks noChangeArrowheads="1"/>
          </p:cNvSpPr>
          <p:nvPr/>
        </p:nvSpPr>
        <p:spPr bwMode="auto">
          <a:xfrm>
            <a:off x="7308850" y="5084763"/>
            <a:ext cx="93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/>
              <a:t>TMEC</a:t>
            </a:r>
          </a:p>
        </p:txBody>
      </p:sp>
      <p:sp>
        <p:nvSpPr>
          <p:cNvPr id="9231" name="ZoneTexte 17"/>
          <p:cNvSpPr txBox="1">
            <a:spLocks noChangeArrowheads="1"/>
          </p:cNvSpPr>
          <p:nvPr/>
        </p:nvSpPr>
        <p:spPr bwMode="auto">
          <a:xfrm>
            <a:off x="4787900" y="6381750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/>
              <a:t>NX0LCK</a:t>
            </a:r>
          </a:p>
        </p:txBody>
      </p:sp>
    </p:spTree>
  </p:cSld>
  <p:clrMapOvr>
    <a:masterClrMapping/>
  </p:clrMapOvr>
  <p:transition advTm="250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6013" y="115888"/>
            <a:ext cx="705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kern="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PRECIPITADOR ELECTROSTÁTICO</a:t>
            </a:r>
          </a:p>
        </p:txBody>
      </p:sp>
      <p:pic>
        <p:nvPicPr>
          <p:cNvPr id="10243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9863" cy="1439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44" name="10 Imagen" descr="LOGO 2016 TRANSPAREN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0" y="115888"/>
            <a:ext cx="1079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3"/>
          <p:cNvCxnSpPr/>
          <p:nvPr/>
        </p:nvCxnSpPr>
        <p:spPr>
          <a:xfrm>
            <a:off x="3203575" y="6597650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989138"/>
            <a:ext cx="655161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31913" y="836613"/>
            <a:ext cx="681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es-ES" dirty="0"/>
              <a:t>... tendrán generalmente una configuración de seguridad como la que se describe en las páginas siguientes:</a:t>
            </a:r>
            <a:endParaRPr lang="en-US" altLang="zh-CN" kern="0" dirty="0"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ransition advTm="1496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1|3|2.8|2.7|2.7|1.9|2.4|1|2.2|2.8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438</Words>
  <Application>Microsoft Office PowerPoint</Application>
  <PresentationFormat>Presentación en pantalla (4:3)</PresentationFormat>
  <Paragraphs>84</Paragraphs>
  <Slides>14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宋体</vt:lpstr>
      <vt:lpstr>Modèle par défaut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Electrostatic Precipitator</dc:title>
  <dc:creator>DESBOIS</dc:creator>
  <cp:lastModifiedBy>Jacinto López</cp:lastModifiedBy>
  <cp:revision>103</cp:revision>
  <dcterms:created xsi:type="dcterms:W3CDTF">2009-10-30T13:53:25Z</dcterms:created>
  <dcterms:modified xsi:type="dcterms:W3CDTF">2017-03-09T19:23:36Z</dcterms:modified>
</cp:coreProperties>
</file>